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8229600" cx="14630400"/>
  <p:notesSz cx="8229600" cy="14630400"/>
  <p:embeddedFontLst>
    <p:embeddedFont>
      <p:font typeface="Inter"/>
      <p:bold r:id="rId18"/>
      <p:boldItalic r:id="rId19"/>
    </p:embeddedFont>
    <p:embeddedFont>
      <p:font typeface="Sora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glJOeYzdQndFq5sQ/CWKzKDE7U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ra-regular.fntdata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font" Target="fonts/Sora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Inter-boldItalic.fntdata"/><Relationship Id="rId6" Type="http://schemas.openxmlformats.org/officeDocument/2006/relationships/slide" Target="slides/slide2.xml"/><Relationship Id="rId18" Type="http://schemas.openxmlformats.org/officeDocument/2006/relationships/font" Target="fonts/Inter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3.png>
</file>

<file path=ppt/media/image17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350dea903b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350dea903b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g350dea903b3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50dea903b3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50dea903b3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g350dea903b3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0dea903b3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0dea903b3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g350dea903b3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Relationship Id="rId4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g350dea903b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9384" y="0"/>
            <a:ext cx="14749783" cy="827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1" name="Google Shape;17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7"/>
          <p:cNvSpPr/>
          <p:nvPr/>
        </p:nvSpPr>
        <p:spPr>
          <a:xfrm>
            <a:off x="793790" y="2030492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Codificación y Decodificación con Huffman</a:t>
            </a:r>
            <a:endParaRPr b="0" i="0" sz="4450" u="none" cap="none" strike="noStrike"/>
          </a:p>
        </p:txBody>
      </p:sp>
      <p:sp>
        <p:nvSpPr>
          <p:cNvPr id="173" name="Google Shape;173;p7"/>
          <p:cNvSpPr/>
          <p:nvPr/>
        </p:nvSpPr>
        <p:spPr>
          <a:xfrm>
            <a:off x="793790" y="3788212"/>
            <a:ext cx="3664863" cy="2410897"/>
          </a:xfrm>
          <a:prstGeom prst="roundRect">
            <a:avLst>
              <a:gd fmla="val 3952" name="adj"/>
            </a:avLst>
          </a:prstGeom>
          <a:solidFill>
            <a:srgbClr val="110080"/>
          </a:solidFill>
          <a:ln cap="flat" cmpd="sng" w="9525">
            <a:solidFill>
              <a:srgbClr val="2A1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7"/>
          <p:cNvSpPr/>
          <p:nvPr/>
        </p:nvSpPr>
        <p:spPr>
          <a:xfrm>
            <a:off x="1028224" y="402264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Codificación</a:t>
            </a:r>
            <a:endParaRPr b="0" i="0" sz="2200" u="none" cap="none" strike="noStrike"/>
          </a:p>
        </p:txBody>
      </p:sp>
      <p:sp>
        <p:nvSpPr>
          <p:cNvPr id="175" name="Google Shape;175;p7"/>
          <p:cNvSpPr/>
          <p:nvPr/>
        </p:nvSpPr>
        <p:spPr>
          <a:xfrm>
            <a:off x="1028224" y="4513064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Recorrer el árbol desde la raíz hasta el símbolo, asignando 0 para el camino izquierdo y 1 para el derecho.</a:t>
            </a:r>
            <a:endParaRPr b="0" i="0" sz="1750" u="none" cap="none" strike="noStrike"/>
          </a:p>
        </p:txBody>
      </p:sp>
      <p:sp>
        <p:nvSpPr>
          <p:cNvPr id="176" name="Google Shape;176;p7"/>
          <p:cNvSpPr/>
          <p:nvPr/>
        </p:nvSpPr>
        <p:spPr>
          <a:xfrm>
            <a:off x="4685467" y="3788212"/>
            <a:ext cx="3664863" cy="2410897"/>
          </a:xfrm>
          <a:prstGeom prst="roundRect">
            <a:avLst>
              <a:gd fmla="val 3952" name="adj"/>
            </a:avLst>
          </a:prstGeom>
          <a:solidFill>
            <a:srgbClr val="110080"/>
          </a:solidFill>
          <a:ln cap="flat" cmpd="sng" w="9525">
            <a:solidFill>
              <a:srgbClr val="2A1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7"/>
          <p:cNvSpPr/>
          <p:nvPr/>
        </p:nvSpPr>
        <p:spPr>
          <a:xfrm>
            <a:off x="4919901" y="402264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Decodificación</a:t>
            </a:r>
            <a:endParaRPr b="0" i="0" sz="2200" u="none" cap="none" strike="noStrike"/>
          </a:p>
        </p:txBody>
      </p:sp>
      <p:sp>
        <p:nvSpPr>
          <p:cNvPr id="178" name="Google Shape;178;p7"/>
          <p:cNvSpPr/>
          <p:nvPr/>
        </p:nvSpPr>
        <p:spPr>
          <a:xfrm>
            <a:off x="4919901" y="4513064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Recorrer el árbol de acuerdo a la secuencia de bits codificada para reconstruir el símbolo original.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4" name="Google Shape;18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8"/>
          <p:cNvSpPr/>
          <p:nvPr/>
        </p:nvSpPr>
        <p:spPr>
          <a:xfrm>
            <a:off x="674251" y="684967"/>
            <a:ext cx="7284125" cy="601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50"/>
              <a:buFont typeface="Inter"/>
              <a:buNone/>
            </a:pPr>
            <a:r>
              <a:rPr b="1" i="0" lang="en-US" sz="37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Eficiencia y Ventajas de Huffman</a:t>
            </a:r>
            <a:endParaRPr b="0" i="0" sz="3750" u="none" cap="none" strike="noStrike"/>
          </a:p>
        </p:txBody>
      </p:sp>
      <p:pic>
        <p:nvPicPr>
          <p:cNvPr descr="preencoded.png" id="186" name="Google Shape;18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4251" y="1909736"/>
            <a:ext cx="481608" cy="481608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8"/>
          <p:cNvSpPr/>
          <p:nvPr/>
        </p:nvSpPr>
        <p:spPr>
          <a:xfrm>
            <a:off x="674251" y="2583987"/>
            <a:ext cx="26805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Inter"/>
              <a:buNone/>
            </a:pPr>
            <a:r>
              <a:rPr b="1" i="0" lang="en-US" sz="18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Compresión Optimizada</a:t>
            </a:r>
            <a:endParaRPr b="0" i="0" sz="1850" u="none" cap="none" strike="noStrike"/>
          </a:p>
        </p:txBody>
      </p:sp>
      <p:sp>
        <p:nvSpPr>
          <p:cNvPr id="188" name="Google Shape;188;p8"/>
          <p:cNvSpPr/>
          <p:nvPr/>
        </p:nvSpPr>
        <p:spPr>
          <a:xfrm>
            <a:off x="674251" y="3231668"/>
            <a:ext cx="77955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Algoritmo eficiente que logra una alta compresión, especialmente para datos con repetición.</a:t>
            </a:r>
            <a:endParaRPr b="0" i="0" sz="1500" u="none" cap="none" strike="noStrike"/>
          </a:p>
        </p:txBody>
      </p:sp>
      <p:pic>
        <p:nvPicPr>
          <p:cNvPr descr="preencoded.png" id="189" name="Google Shape;189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4251" y="4194665"/>
            <a:ext cx="481608" cy="481608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8"/>
          <p:cNvSpPr/>
          <p:nvPr/>
        </p:nvSpPr>
        <p:spPr>
          <a:xfrm>
            <a:off x="674251" y="4868916"/>
            <a:ext cx="2408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Inter"/>
              <a:buNone/>
            </a:pPr>
            <a:r>
              <a:rPr b="1" i="0" lang="en-US" sz="18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Flexibilidad</a:t>
            </a:r>
            <a:endParaRPr b="0" i="0" sz="1850" u="none" cap="none" strike="noStrike"/>
          </a:p>
        </p:txBody>
      </p:sp>
      <p:sp>
        <p:nvSpPr>
          <p:cNvPr id="191" name="Google Shape;191;p8"/>
          <p:cNvSpPr/>
          <p:nvPr/>
        </p:nvSpPr>
        <p:spPr>
          <a:xfrm>
            <a:off x="674251" y="5285396"/>
            <a:ext cx="7795500" cy="3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Se adapta a diferentes tipos de datos, incluyendo texto, imágenes y archivos multimedia.</a:t>
            </a:r>
            <a:endParaRPr b="0" i="0" sz="1500" u="none" cap="none" strike="noStrike"/>
          </a:p>
        </p:txBody>
      </p:sp>
      <p:pic>
        <p:nvPicPr>
          <p:cNvPr descr="preencoded.png" id="192" name="Google Shape;192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4251" y="6171459"/>
            <a:ext cx="481608" cy="481608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8"/>
          <p:cNvSpPr/>
          <p:nvPr/>
        </p:nvSpPr>
        <p:spPr>
          <a:xfrm>
            <a:off x="674251" y="6845710"/>
            <a:ext cx="2408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Inter"/>
              <a:buNone/>
            </a:pPr>
            <a:r>
              <a:rPr b="1" i="0" lang="en-US" sz="18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Simplicidad</a:t>
            </a:r>
            <a:endParaRPr b="0" i="0" sz="1850" u="none" cap="none" strike="noStrike"/>
          </a:p>
        </p:txBody>
      </p:sp>
      <p:sp>
        <p:nvSpPr>
          <p:cNvPr id="194" name="Google Shape;194;p8"/>
          <p:cNvSpPr/>
          <p:nvPr/>
        </p:nvSpPr>
        <p:spPr>
          <a:xfrm>
            <a:off x="674251" y="7262191"/>
            <a:ext cx="77955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Relativamente fácil de implementar y comprender, con un proceso claro de construcción del árbol.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"/>
          <p:cNvSpPr/>
          <p:nvPr/>
        </p:nvSpPr>
        <p:spPr>
          <a:xfrm>
            <a:off x="793801" y="821050"/>
            <a:ext cx="11862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Aplicaciones de la Compresión de Datos</a:t>
            </a:r>
            <a:endParaRPr b="0" i="0" sz="4450" u="none" cap="none" strike="noStrike"/>
          </a:p>
        </p:txBody>
      </p:sp>
      <p:pic>
        <p:nvPicPr>
          <p:cNvPr descr="preencoded.png" id="201" name="Google Shape;20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1983462"/>
            <a:ext cx="6351270" cy="3925372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9"/>
          <p:cNvSpPr/>
          <p:nvPr/>
        </p:nvSpPr>
        <p:spPr>
          <a:xfrm>
            <a:off x="793790" y="619232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Navegación Web</a:t>
            </a:r>
            <a:endParaRPr b="0" i="0" sz="2200" u="none" cap="none" strike="noStrike"/>
          </a:p>
        </p:txBody>
      </p:sp>
      <p:sp>
        <p:nvSpPr>
          <p:cNvPr id="203" name="Google Shape;203;p9"/>
          <p:cNvSpPr/>
          <p:nvPr/>
        </p:nvSpPr>
        <p:spPr>
          <a:xfrm>
            <a:off x="793790" y="6682740"/>
            <a:ext cx="635127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Optimiza la velocidad de carga de páginas web y reduce el consumo de ancho de banda.</a:t>
            </a:r>
            <a:endParaRPr b="0" i="0" sz="1750" u="none" cap="none" strike="noStrike"/>
          </a:p>
        </p:txBody>
      </p:sp>
      <p:pic>
        <p:nvPicPr>
          <p:cNvPr descr="preencoded.png" id="204" name="Google Shape;20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85221" y="1983462"/>
            <a:ext cx="6351389" cy="3925372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9"/>
          <p:cNvSpPr/>
          <p:nvPr/>
        </p:nvSpPr>
        <p:spPr>
          <a:xfrm>
            <a:off x="7485226" y="6192325"/>
            <a:ext cx="35457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Transmisión Multimedia</a:t>
            </a:r>
            <a:endParaRPr b="0" i="0" sz="2200" u="none" cap="none" strike="noStrike"/>
          </a:p>
        </p:txBody>
      </p:sp>
      <p:sp>
        <p:nvSpPr>
          <p:cNvPr id="206" name="Google Shape;206;p9"/>
          <p:cNvSpPr/>
          <p:nvPr/>
        </p:nvSpPr>
        <p:spPr>
          <a:xfrm>
            <a:off x="7485258" y="6682790"/>
            <a:ext cx="63513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Permite la transmisión de videos y música de alta calidad a través de conexiones de red limitadas.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2" name="Google Shape;21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0"/>
          <p:cNvSpPr/>
          <p:nvPr/>
        </p:nvSpPr>
        <p:spPr>
          <a:xfrm>
            <a:off x="793790" y="2510076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Conclusiones y Consideraciones Finales</a:t>
            </a:r>
            <a:endParaRPr b="0" i="0" sz="4450" u="none" cap="none" strike="noStrike"/>
          </a:p>
        </p:txBody>
      </p:sp>
      <p:sp>
        <p:nvSpPr>
          <p:cNvPr id="214" name="Google Shape;214;p10"/>
          <p:cNvSpPr/>
          <p:nvPr/>
        </p:nvSpPr>
        <p:spPr>
          <a:xfrm>
            <a:off x="793790" y="4267795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La compresión de datos ha revolucionado la forma en que manejamos y almacenamos información. El algoritmo de Huffman es una técnica fundamental que ha contribuido significativamente al desarrollo de la tecnología de compresión.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0dea903b3_0_5"/>
          <p:cNvSpPr txBox="1"/>
          <p:nvPr/>
        </p:nvSpPr>
        <p:spPr>
          <a:xfrm>
            <a:off x="5567100" y="1254000"/>
            <a:ext cx="3496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rgbClr val="FFFFFF"/>
                </a:solidFill>
                <a:latin typeface="Sora"/>
                <a:ea typeface="Sora"/>
                <a:cs typeface="Sora"/>
                <a:sym typeface="Sora"/>
              </a:rPr>
              <a:t>FORO #13</a:t>
            </a:r>
            <a:endParaRPr b="1" sz="4600">
              <a:solidFill>
                <a:srgbClr val="FFFFFF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63" name="Google Shape;63;g350dea903b3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8125" y="3268375"/>
            <a:ext cx="8335474" cy="30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g350dea903b3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7375" y="2727000"/>
            <a:ext cx="4650875" cy="46508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g350dea903b3_0_11"/>
          <p:cNvSpPr txBox="1"/>
          <p:nvPr/>
        </p:nvSpPr>
        <p:spPr>
          <a:xfrm>
            <a:off x="6084600" y="1273200"/>
            <a:ext cx="24612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rgbClr val="FFFFFF"/>
                </a:solidFill>
                <a:latin typeface="Sora"/>
                <a:ea typeface="Sora"/>
                <a:cs typeface="Sora"/>
                <a:sym typeface="Sora"/>
              </a:rPr>
              <a:t>DUDAS</a:t>
            </a:r>
            <a:endParaRPr b="1" sz="4600">
              <a:solidFill>
                <a:srgbClr val="FFFFFF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6" name="Google Shape;7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"/>
          <p:cNvSpPr/>
          <p:nvPr/>
        </p:nvSpPr>
        <p:spPr>
          <a:xfrm>
            <a:off x="6280190" y="1932980"/>
            <a:ext cx="7556421" cy="2934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150"/>
              <a:buFont typeface="Inter"/>
              <a:buNone/>
            </a:pPr>
            <a:r>
              <a:rPr b="1" i="0" lang="en-US" sz="61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Presentación de Compresión de Datos</a:t>
            </a:r>
            <a:endParaRPr b="0" i="0" sz="6150" u="none" cap="none" strike="noStrike"/>
          </a:p>
        </p:txBody>
      </p:sp>
      <p:sp>
        <p:nvSpPr>
          <p:cNvPr id="78" name="Google Shape;78;p1"/>
          <p:cNvSpPr/>
          <p:nvPr/>
        </p:nvSpPr>
        <p:spPr>
          <a:xfrm>
            <a:off x="6280190" y="5207794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La compresión de datos es una técnica esencial en la era digital. Permite reducir el tamaño de los archivos, optimizar el almacenamiento, acelerar las transmisiones y mejorar la eficiencia general de las operaciones.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4" name="Google Shape;8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"/>
          <p:cNvSpPr/>
          <p:nvPr/>
        </p:nvSpPr>
        <p:spPr>
          <a:xfrm>
            <a:off x="793790" y="74818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Introducción a la Compresión de Datos</a:t>
            </a:r>
            <a:endParaRPr b="0" i="0" sz="4450" u="none" cap="none" strike="noStrike"/>
          </a:p>
        </p:txBody>
      </p:sp>
      <p:sp>
        <p:nvSpPr>
          <p:cNvPr id="86" name="Google Shape;86;p2"/>
          <p:cNvSpPr/>
          <p:nvPr/>
        </p:nvSpPr>
        <p:spPr>
          <a:xfrm>
            <a:off x="793790" y="276105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10080"/>
          </a:solidFill>
          <a:ln cap="flat" cmpd="sng" w="9525">
            <a:solidFill>
              <a:srgbClr val="2A1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"/>
          <p:cNvSpPr/>
          <p:nvPr/>
        </p:nvSpPr>
        <p:spPr>
          <a:xfrm>
            <a:off x="980599" y="2846070"/>
            <a:ext cx="136565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2650" u="none" cap="none" strike="noStrike"/>
          </a:p>
        </p:txBody>
      </p:sp>
      <p:sp>
        <p:nvSpPr>
          <p:cNvPr id="88" name="Google Shape;88;p2"/>
          <p:cNvSpPr/>
          <p:nvPr/>
        </p:nvSpPr>
        <p:spPr>
          <a:xfrm>
            <a:off x="1530906" y="2761059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Eficiencia de Almacenamiento</a:t>
            </a:r>
            <a:endParaRPr b="0" i="0" sz="2200" u="none" cap="none" strike="noStrike"/>
          </a:p>
        </p:txBody>
      </p:sp>
      <p:sp>
        <p:nvSpPr>
          <p:cNvPr id="89" name="Google Shape;89;p2"/>
          <p:cNvSpPr/>
          <p:nvPr/>
        </p:nvSpPr>
        <p:spPr>
          <a:xfrm>
            <a:off x="1530906" y="3605808"/>
            <a:ext cx="2927747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La compresión reduce el espacio requerido para almacenar datos, liberando almacenamiento y optimizando la gestión de archivos.</a:t>
            </a:r>
            <a:endParaRPr b="0" i="0" sz="1750" u="none" cap="none" strike="noStrike"/>
          </a:p>
        </p:txBody>
      </p:sp>
      <p:sp>
        <p:nvSpPr>
          <p:cNvPr id="90" name="Google Shape;90;p2"/>
          <p:cNvSpPr/>
          <p:nvPr/>
        </p:nvSpPr>
        <p:spPr>
          <a:xfrm>
            <a:off x="4685467" y="276105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10080"/>
          </a:solidFill>
          <a:ln cap="flat" cmpd="sng" w="9525">
            <a:solidFill>
              <a:srgbClr val="2A1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4838581" y="2846070"/>
            <a:ext cx="204073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2650" u="none" cap="none" strike="noStrike"/>
          </a:p>
        </p:txBody>
      </p:sp>
      <p:sp>
        <p:nvSpPr>
          <p:cNvPr id="92" name="Google Shape;92;p2"/>
          <p:cNvSpPr/>
          <p:nvPr/>
        </p:nvSpPr>
        <p:spPr>
          <a:xfrm>
            <a:off x="5422583" y="2761059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Velocidad de Transmisión</a:t>
            </a:r>
            <a:endParaRPr b="0" i="0" sz="2200" u="none" cap="none" strike="noStrike"/>
          </a:p>
        </p:txBody>
      </p:sp>
      <p:sp>
        <p:nvSpPr>
          <p:cNvPr id="93" name="Google Shape;93;p2"/>
          <p:cNvSpPr/>
          <p:nvPr/>
        </p:nvSpPr>
        <p:spPr>
          <a:xfrm>
            <a:off x="5422583" y="3605808"/>
            <a:ext cx="2927747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La compresión permite transmitir datos más rápidamente, reduciendo el tiempo de descarga y mejorando la experiencia del usuario.</a:t>
            </a:r>
            <a:endParaRPr b="0" i="0" sz="1750" u="none" cap="none" strike="noStrike"/>
          </a:p>
        </p:txBody>
      </p:sp>
      <p:sp>
        <p:nvSpPr>
          <p:cNvPr id="94" name="Google Shape;94;p2"/>
          <p:cNvSpPr/>
          <p:nvPr/>
        </p:nvSpPr>
        <p:spPr>
          <a:xfrm>
            <a:off x="793790" y="626518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10080"/>
          </a:solidFill>
          <a:ln cap="flat" cmpd="sng" w="9525">
            <a:solidFill>
              <a:srgbClr val="2A1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944166" y="6350198"/>
            <a:ext cx="209431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2650" u="none" cap="none" strike="noStrike"/>
          </a:p>
        </p:txBody>
      </p:sp>
      <p:sp>
        <p:nvSpPr>
          <p:cNvPr id="96" name="Google Shape;96;p2"/>
          <p:cNvSpPr/>
          <p:nvPr/>
        </p:nvSpPr>
        <p:spPr>
          <a:xfrm>
            <a:off x="1530906" y="6265188"/>
            <a:ext cx="341221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Optimización de Recursos</a:t>
            </a:r>
            <a:endParaRPr b="0" i="0" sz="2200" u="none" cap="none" strike="noStrike"/>
          </a:p>
        </p:txBody>
      </p:sp>
      <p:sp>
        <p:nvSpPr>
          <p:cNvPr id="97" name="Google Shape;97;p2"/>
          <p:cNvSpPr/>
          <p:nvPr/>
        </p:nvSpPr>
        <p:spPr>
          <a:xfrm>
            <a:off x="1530968" y="6987831"/>
            <a:ext cx="68193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La compresión minimiza el uso de ancho de banda, optimizando los recursos de red y mejorando la eficiencia de la transmisión.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/>
          <p:nvPr/>
        </p:nvSpPr>
        <p:spPr>
          <a:xfrm>
            <a:off x="793801" y="2358500"/>
            <a:ext cx="90783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Conceptos Clave y Motivación</a:t>
            </a:r>
            <a:endParaRPr b="0" i="0" sz="4450" u="none" cap="none" strike="noStrike"/>
          </a:p>
        </p:txBody>
      </p:sp>
      <p:sp>
        <p:nvSpPr>
          <p:cNvPr id="104" name="Google Shape;104;p3"/>
          <p:cNvSpPr/>
          <p:nvPr/>
        </p:nvSpPr>
        <p:spPr>
          <a:xfrm>
            <a:off x="793790" y="4026139"/>
            <a:ext cx="3126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Compresión Sin Pérdida</a:t>
            </a:r>
            <a:endParaRPr b="0" i="0" sz="2200" u="none" cap="none" strike="noStrike"/>
          </a:p>
        </p:txBody>
      </p:sp>
      <p:sp>
        <p:nvSpPr>
          <p:cNvPr id="105" name="Google Shape;105;p3"/>
          <p:cNvSpPr/>
          <p:nvPr/>
        </p:nvSpPr>
        <p:spPr>
          <a:xfrm>
            <a:off x="793790" y="4868533"/>
            <a:ext cx="39780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Preserva toda la información original, asegurando que los datos reconstruidos son idénticos al original.</a:t>
            </a:r>
            <a:endParaRPr b="0" i="0" sz="1750" u="none" cap="none" strike="noStrike"/>
          </a:p>
        </p:txBody>
      </p:sp>
      <p:sp>
        <p:nvSpPr>
          <p:cNvPr id="106" name="Google Shape;106;p3"/>
          <p:cNvSpPr/>
          <p:nvPr/>
        </p:nvSpPr>
        <p:spPr>
          <a:xfrm>
            <a:off x="5332928" y="4026139"/>
            <a:ext cx="32475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Compresión Con Pérdida</a:t>
            </a:r>
            <a:endParaRPr b="0" i="0" sz="2200" u="none" cap="none" strike="noStrike"/>
          </a:p>
        </p:txBody>
      </p:sp>
      <p:sp>
        <p:nvSpPr>
          <p:cNvPr id="107" name="Google Shape;107;p3"/>
          <p:cNvSpPr/>
          <p:nvPr/>
        </p:nvSpPr>
        <p:spPr>
          <a:xfrm>
            <a:off x="5245853" y="4687071"/>
            <a:ext cx="39780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Elimina información irrelevante para reducir el tamaño, con la posibilidad de una pequeña pérdida de calidad.</a:t>
            </a:r>
            <a:endParaRPr b="0" i="0" sz="1750" u="none" cap="none" strike="noStrike"/>
          </a:p>
        </p:txBody>
      </p:sp>
      <p:sp>
        <p:nvSpPr>
          <p:cNvPr id="108" name="Google Shape;108;p3"/>
          <p:cNvSpPr/>
          <p:nvPr/>
        </p:nvSpPr>
        <p:spPr>
          <a:xfrm>
            <a:off x="9872067" y="4026139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Motivación</a:t>
            </a:r>
            <a:endParaRPr b="0" i="0" sz="2200" u="none" cap="none" strike="noStrike"/>
          </a:p>
        </p:txBody>
      </p:sp>
      <p:sp>
        <p:nvSpPr>
          <p:cNvPr id="109" name="Google Shape;109;p3"/>
          <p:cNvSpPr/>
          <p:nvPr/>
        </p:nvSpPr>
        <p:spPr>
          <a:xfrm>
            <a:off x="9784992" y="4687071"/>
            <a:ext cx="3978000" cy="14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La creciente generación y el almacenamiento de datos exigen métodos para optimizar el manejo de la información.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5" name="Google Shape;11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4"/>
          <p:cNvSpPr/>
          <p:nvPr/>
        </p:nvSpPr>
        <p:spPr>
          <a:xfrm>
            <a:off x="793790" y="3537942"/>
            <a:ext cx="11850172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Principios Básicos de la Compresión de Datos</a:t>
            </a:r>
            <a:endParaRPr b="0" i="0" sz="4450" u="none" cap="none" strike="noStrike"/>
          </a:p>
        </p:txBody>
      </p:sp>
      <p:sp>
        <p:nvSpPr>
          <p:cNvPr id="117" name="Google Shape;117;p4"/>
          <p:cNvSpPr/>
          <p:nvPr/>
        </p:nvSpPr>
        <p:spPr>
          <a:xfrm>
            <a:off x="793790" y="4927044"/>
            <a:ext cx="13042821" cy="30480"/>
          </a:xfrm>
          <a:prstGeom prst="roundRect">
            <a:avLst>
              <a:gd fmla="val 312558" name="adj"/>
            </a:avLst>
          </a:prstGeom>
          <a:solidFill>
            <a:srgbClr val="2A1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2876669" y="4927044"/>
            <a:ext cx="30480" cy="793790"/>
          </a:xfrm>
          <a:prstGeom prst="roundRect">
            <a:avLst>
              <a:gd fmla="val 312558" name="adj"/>
            </a:avLst>
          </a:prstGeom>
          <a:solidFill>
            <a:srgbClr val="2A1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"/>
          <p:cNvSpPr/>
          <p:nvPr/>
        </p:nvSpPr>
        <p:spPr>
          <a:xfrm>
            <a:off x="2636758" y="467189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10080"/>
          </a:solidFill>
          <a:ln cap="flat" cmpd="sng" w="9525">
            <a:solidFill>
              <a:srgbClr val="2A1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4"/>
          <p:cNvSpPr/>
          <p:nvPr/>
        </p:nvSpPr>
        <p:spPr>
          <a:xfrm>
            <a:off x="2823567" y="4756904"/>
            <a:ext cx="136565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2650" u="none" cap="none" strike="noStrike"/>
          </a:p>
        </p:txBody>
      </p:sp>
      <p:sp>
        <p:nvSpPr>
          <p:cNvPr id="121" name="Google Shape;121;p4"/>
          <p:cNvSpPr/>
          <p:nvPr/>
        </p:nvSpPr>
        <p:spPr>
          <a:xfrm>
            <a:off x="1474351" y="594776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Redundancia</a:t>
            </a:r>
            <a:endParaRPr b="0" i="0" sz="2200" u="none" cap="none" strike="noStrike"/>
          </a:p>
        </p:txBody>
      </p:sp>
      <p:sp>
        <p:nvSpPr>
          <p:cNvPr id="122" name="Google Shape;122;p4"/>
          <p:cNvSpPr/>
          <p:nvPr/>
        </p:nvSpPr>
        <p:spPr>
          <a:xfrm>
            <a:off x="1020604" y="6438186"/>
            <a:ext cx="37427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Identifica y elimina patrones repetitivos en los datos para reducir el tamaño.</a:t>
            </a:r>
            <a:endParaRPr b="0" i="0" sz="1750" u="none" cap="none" strike="noStrike"/>
          </a:p>
        </p:txBody>
      </p:sp>
      <p:sp>
        <p:nvSpPr>
          <p:cNvPr id="123" name="Google Shape;123;p4"/>
          <p:cNvSpPr/>
          <p:nvPr/>
        </p:nvSpPr>
        <p:spPr>
          <a:xfrm>
            <a:off x="7299841" y="4927044"/>
            <a:ext cx="30480" cy="793790"/>
          </a:xfrm>
          <a:prstGeom prst="roundRect">
            <a:avLst>
              <a:gd fmla="val 312558" name="adj"/>
            </a:avLst>
          </a:prstGeom>
          <a:solidFill>
            <a:srgbClr val="2A1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>
            <a:off x="7059930" y="467189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10080"/>
          </a:solidFill>
          <a:ln cap="flat" cmpd="sng" w="9525">
            <a:solidFill>
              <a:srgbClr val="2A1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"/>
          <p:cNvSpPr/>
          <p:nvPr/>
        </p:nvSpPr>
        <p:spPr>
          <a:xfrm>
            <a:off x="7213044" y="4756904"/>
            <a:ext cx="204073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2650" u="none" cap="none" strike="noStrike"/>
          </a:p>
        </p:txBody>
      </p:sp>
      <p:sp>
        <p:nvSpPr>
          <p:cNvPr id="126" name="Google Shape;126;p4"/>
          <p:cNvSpPr/>
          <p:nvPr/>
        </p:nvSpPr>
        <p:spPr>
          <a:xfrm>
            <a:off x="5897523" y="594776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Entropía</a:t>
            </a:r>
            <a:endParaRPr b="0" i="0" sz="2200" u="none" cap="none" strike="noStrike"/>
          </a:p>
        </p:txBody>
      </p:sp>
      <p:sp>
        <p:nvSpPr>
          <p:cNvPr id="127" name="Google Shape;127;p4"/>
          <p:cNvSpPr/>
          <p:nvPr/>
        </p:nvSpPr>
        <p:spPr>
          <a:xfrm>
            <a:off x="5443776" y="6438186"/>
            <a:ext cx="37427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Mide la cantidad de información contenida en los datos, optimizando la compresión.</a:t>
            </a:r>
            <a:endParaRPr b="0" i="0" sz="1750" u="none" cap="none" strike="noStrike"/>
          </a:p>
        </p:txBody>
      </p:sp>
      <p:sp>
        <p:nvSpPr>
          <p:cNvPr id="128" name="Google Shape;128;p4"/>
          <p:cNvSpPr/>
          <p:nvPr/>
        </p:nvSpPr>
        <p:spPr>
          <a:xfrm>
            <a:off x="11723013" y="4927044"/>
            <a:ext cx="30480" cy="793790"/>
          </a:xfrm>
          <a:prstGeom prst="roundRect">
            <a:avLst>
              <a:gd fmla="val 312558" name="adj"/>
            </a:avLst>
          </a:prstGeom>
          <a:solidFill>
            <a:srgbClr val="2A1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4"/>
          <p:cNvSpPr/>
          <p:nvPr/>
        </p:nvSpPr>
        <p:spPr>
          <a:xfrm>
            <a:off x="11483102" y="467189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10080"/>
          </a:solidFill>
          <a:ln cap="flat" cmpd="sng" w="9525">
            <a:solidFill>
              <a:srgbClr val="2A1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4"/>
          <p:cNvSpPr/>
          <p:nvPr/>
        </p:nvSpPr>
        <p:spPr>
          <a:xfrm>
            <a:off x="11633478" y="4756904"/>
            <a:ext cx="209431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2650" u="none" cap="none" strike="noStrike"/>
          </a:p>
        </p:txBody>
      </p:sp>
      <p:sp>
        <p:nvSpPr>
          <p:cNvPr id="131" name="Google Shape;131;p4"/>
          <p:cNvSpPr/>
          <p:nvPr/>
        </p:nvSpPr>
        <p:spPr>
          <a:xfrm>
            <a:off x="10320695" y="594776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Codificación</a:t>
            </a:r>
            <a:endParaRPr b="0" i="0" sz="2200" u="none" cap="none" strike="noStrike"/>
          </a:p>
        </p:txBody>
      </p:sp>
      <p:sp>
        <p:nvSpPr>
          <p:cNvPr id="132" name="Google Shape;132;p4"/>
          <p:cNvSpPr/>
          <p:nvPr/>
        </p:nvSpPr>
        <p:spPr>
          <a:xfrm>
            <a:off x="9866948" y="6438186"/>
            <a:ext cx="37427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Utiliza técnicas para representar los datos de manera más eficiente, reduciendo el tamaño.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8" name="Google Shape;13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5"/>
          <p:cNvSpPr/>
          <p:nvPr/>
        </p:nvSpPr>
        <p:spPr>
          <a:xfrm>
            <a:off x="6280190" y="982623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El Algoritmo de Codificación de Huffman</a:t>
            </a:r>
            <a:endParaRPr b="0" i="0" sz="4450" u="none" cap="none" strike="noStrike"/>
          </a:p>
        </p:txBody>
      </p:sp>
      <p:sp>
        <p:nvSpPr>
          <p:cNvPr id="140" name="Google Shape;140;p5"/>
          <p:cNvSpPr/>
          <p:nvPr/>
        </p:nvSpPr>
        <p:spPr>
          <a:xfrm>
            <a:off x="6280200" y="2400175"/>
            <a:ext cx="7556400" cy="5089200"/>
          </a:xfrm>
          <a:prstGeom prst="roundRect">
            <a:avLst>
              <a:gd fmla="val 2114" name="adj"/>
            </a:avLst>
          </a:prstGeom>
          <a:noFill/>
          <a:ln cap="flat" cmpd="sng" w="95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5"/>
          <p:cNvSpPr/>
          <p:nvPr/>
        </p:nvSpPr>
        <p:spPr>
          <a:xfrm>
            <a:off x="6295700" y="2784025"/>
            <a:ext cx="7541100" cy="1376100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5"/>
          <p:cNvSpPr/>
          <p:nvPr/>
        </p:nvSpPr>
        <p:spPr>
          <a:xfrm>
            <a:off x="6514624" y="3152534"/>
            <a:ext cx="33132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Propósito</a:t>
            </a:r>
            <a:endParaRPr b="0" i="0" sz="1750" u="none" cap="none" strike="noStrike"/>
          </a:p>
        </p:txBody>
      </p:sp>
      <p:sp>
        <p:nvSpPr>
          <p:cNvPr id="143" name="Google Shape;143;p5"/>
          <p:cNvSpPr/>
          <p:nvPr/>
        </p:nvSpPr>
        <p:spPr>
          <a:xfrm>
            <a:off x="10289025" y="2891675"/>
            <a:ext cx="35400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Codificar símbolos con una longitud variable para minimizar el tamaño de los datos.</a:t>
            </a:r>
            <a:endParaRPr b="0" i="0" sz="1750" u="none" cap="none" strike="noStrike"/>
          </a:p>
        </p:txBody>
      </p:sp>
      <p:sp>
        <p:nvSpPr>
          <p:cNvPr id="144" name="Google Shape;144;p5"/>
          <p:cNvSpPr/>
          <p:nvPr/>
        </p:nvSpPr>
        <p:spPr>
          <a:xfrm>
            <a:off x="6186200" y="4231924"/>
            <a:ext cx="7541100" cy="1559400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5"/>
          <p:cNvSpPr/>
          <p:nvPr/>
        </p:nvSpPr>
        <p:spPr>
          <a:xfrm>
            <a:off x="6514624" y="4267795"/>
            <a:ext cx="331315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Base</a:t>
            </a:r>
            <a:endParaRPr b="0" i="0" sz="1750" u="none" cap="none" strike="noStrike"/>
          </a:p>
        </p:txBody>
      </p:sp>
      <p:sp>
        <p:nvSpPr>
          <p:cNvPr id="146" name="Google Shape;146;p5"/>
          <p:cNvSpPr/>
          <p:nvPr/>
        </p:nvSpPr>
        <p:spPr>
          <a:xfrm>
            <a:off x="10289024" y="4267795"/>
            <a:ext cx="3313152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Construir un árbol binario que prioriza los símbolos más frecuentes con códigos más cortos.</a:t>
            </a:r>
            <a:endParaRPr b="0" i="0" sz="1750" u="none" cap="none" strike="noStrike"/>
          </a:p>
        </p:txBody>
      </p:sp>
      <p:sp>
        <p:nvSpPr>
          <p:cNvPr id="147" name="Google Shape;147;p5"/>
          <p:cNvSpPr/>
          <p:nvPr/>
        </p:nvSpPr>
        <p:spPr>
          <a:xfrm>
            <a:off x="6287810" y="5863114"/>
            <a:ext cx="7541181" cy="137612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5"/>
          <p:cNvSpPr/>
          <p:nvPr/>
        </p:nvSpPr>
        <p:spPr>
          <a:xfrm>
            <a:off x="6514624" y="6006822"/>
            <a:ext cx="331315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Resultados</a:t>
            </a:r>
            <a:endParaRPr b="0" i="0" sz="1750" u="none" cap="none" strike="noStrike"/>
          </a:p>
        </p:txBody>
      </p:sp>
      <p:sp>
        <p:nvSpPr>
          <p:cNvPr id="149" name="Google Shape;149;p5"/>
          <p:cNvSpPr/>
          <p:nvPr/>
        </p:nvSpPr>
        <p:spPr>
          <a:xfrm>
            <a:off x="10289024" y="6006822"/>
            <a:ext cx="3313152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Compresión eficiente, especialmente para datos con patrones repetitivos.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5" name="Google Shape;15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6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Inter"/>
              <a:buNone/>
            </a:pPr>
            <a:r>
              <a:rPr b="1" i="0" lang="en-US" sz="43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Construcción del Árbol de Huffman</a:t>
            </a:r>
            <a:endParaRPr b="0" i="0" sz="4300" u="none" cap="none" strike="noStrike"/>
          </a:p>
        </p:txBody>
      </p:sp>
      <p:pic>
        <p:nvPicPr>
          <p:cNvPr descr="preencoded.png" id="157" name="Google Shape;15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073" y="2319933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6"/>
          <p:cNvSpPr/>
          <p:nvPr/>
        </p:nvSpPr>
        <p:spPr>
          <a:xfrm>
            <a:off x="2208728" y="2540794"/>
            <a:ext cx="3176826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50"/>
              <a:buFont typeface="Inter"/>
              <a:buNone/>
            </a:pPr>
            <a:r>
              <a:rPr b="1" i="0" lang="en-US" sz="21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Frecuencias de Símbolos</a:t>
            </a:r>
            <a:endParaRPr b="0" i="0" sz="2150" u="none" cap="none" strike="noStrike"/>
          </a:p>
        </p:txBody>
      </p:sp>
      <p:sp>
        <p:nvSpPr>
          <p:cNvPr id="159" name="Google Shape;159;p6"/>
          <p:cNvSpPr/>
          <p:nvPr/>
        </p:nvSpPr>
        <p:spPr>
          <a:xfrm>
            <a:off x="2208728" y="3250578"/>
            <a:ext cx="61623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Determinar la frecuencia de aparición de cada símbolo en los datos.</a:t>
            </a:r>
            <a:endParaRPr b="0" i="0" sz="1700" u="none" cap="none" strike="noStrike"/>
          </a:p>
        </p:txBody>
      </p:sp>
      <p:pic>
        <p:nvPicPr>
          <p:cNvPr descr="preencoded.png" id="160" name="Google Shape;160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3073" y="4087058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6"/>
          <p:cNvSpPr/>
          <p:nvPr/>
        </p:nvSpPr>
        <p:spPr>
          <a:xfrm>
            <a:off x="2208728" y="4307919"/>
            <a:ext cx="3785116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50"/>
              <a:buFont typeface="Inter"/>
              <a:buNone/>
            </a:pPr>
            <a:r>
              <a:rPr b="1" i="0" lang="en-US" sz="21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Ordenamiento y Combinación</a:t>
            </a:r>
            <a:endParaRPr b="0" i="0" sz="2150" u="none" cap="none" strike="noStrike"/>
          </a:p>
        </p:txBody>
      </p:sp>
      <p:sp>
        <p:nvSpPr>
          <p:cNvPr id="162" name="Google Shape;162;p6"/>
          <p:cNvSpPr/>
          <p:nvPr/>
        </p:nvSpPr>
        <p:spPr>
          <a:xfrm>
            <a:off x="2208728" y="5017704"/>
            <a:ext cx="61623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Ordenar los símbolos por frecuencia y combinar los dos menos frecuentes en un nodo padre.</a:t>
            </a:r>
            <a:endParaRPr b="0" i="0" sz="1700" u="none" cap="none" strike="noStrike"/>
          </a:p>
        </p:txBody>
      </p:sp>
      <p:pic>
        <p:nvPicPr>
          <p:cNvPr descr="preencoded.png" id="163" name="Google Shape;163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3073" y="5854184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6"/>
          <p:cNvSpPr/>
          <p:nvPr/>
        </p:nvSpPr>
        <p:spPr>
          <a:xfrm>
            <a:off x="2208728" y="6075045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50"/>
              <a:buFont typeface="Inter"/>
              <a:buNone/>
            </a:pPr>
            <a:r>
              <a:rPr b="1" i="0" lang="en-US" sz="215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Repetición</a:t>
            </a:r>
            <a:endParaRPr b="0" i="0" sz="2150" u="none" cap="none" strike="noStrike"/>
          </a:p>
        </p:txBody>
      </p:sp>
      <p:sp>
        <p:nvSpPr>
          <p:cNvPr id="165" name="Google Shape;165;p6"/>
          <p:cNvSpPr/>
          <p:nvPr/>
        </p:nvSpPr>
        <p:spPr>
          <a:xfrm>
            <a:off x="2208728" y="6784830"/>
            <a:ext cx="61623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E5E0DF"/>
                </a:solidFill>
                <a:latin typeface="Inter"/>
                <a:ea typeface="Inter"/>
                <a:cs typeface="Inter"/>
                <a:sym typeface="Inter"/>
              </a:rPr>
              <a:t>Repetir el proceso de combinación hasta que todos los símbolos estén en el árbol.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2024-11-04T23:31:07Z</dcterms:created>
  <dc:creator>PptxGenJS</dc:creator>
</cp:coreProperties>
</file>